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6" r:id="rId1"/>
  </p:sldMasterIdLst>
  <p:notesMasterIdLst>
    <p:notesMasterId r:id="rId3"/>
  </p:notesMasterIdLst>
  <p:sldIdLst>
    <p:sldId id="260" r:id="rId2"/>
  </p:sldIdLst>
  <p:sldSz cx="12192000" cy="6858000"/>
  <p:notesSz cx="6858000" cy="9144000"/>
  <p:embeddedFontLst>
    <p:embeddedFont>
      <p:font typeface="Acumin Pro" panose="020B0604020202020204" charset="0"/>
      <p:regular r:id="rId4"/>
      <p:bold r:id="rId5"/>
      <p:italic r:id="rId6"/>
      <p:boldItalic r:id="rId7"/>
    </p:embeddedFont>
    <p:embeddedFont>
      <p:font typeface="Acumin Pro Black" panose="020B0604020202020204" charset="0"/>
      <p:bold r:id="rId8"/>
      <p:boldItalic r:id="rId9"/>
    </p:embeddedFont>
    <p:embeddedFont>
      <p:font typeface="Acumin Pro Condensed Semibold" panose="020B0604020202020204" charset="0"/>
      <p:bold r:id="rId10"/>
      <p:boldItalic r:id="rId11"/>
    </p:embeddedFont>
    <p:embeddedFont>
      <p:font typeface="Acumin Pro ExtraCondensed" panose="020B0604020202020204" charset="0"/>
      <p:regular r:id="rId12"/>
      <p:bold r:id="rId13"/>
      <p:italic r:id="rId14"/>
      <p:boldItalic r:id="rId15"/>
    </p:embeddedFont>
    <p:embeddedFont>
      <p:font typeface="Acumin Pro Semibold" panose="020B060402020202020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</p:embeddedFontLst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27B"/>
    <a:srgbClr val="8E6F3E"/>
    <a:srgbClr val="CFB991"/>
    <a:srgbClr val="555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5" autoAdjust="0"/>
    <p:restoredTop sz="93800" autoAdjust="0"/>
  </p:normalViewPr>
  <p:slideViewPr>
    <p:cSldViewPr snapToGrid="0" snapToObjects="1">
      <p:cViewPr varScale="1">
        <p:scale>
          <a:sx n="104" d="100"/>
          <a:sy n="104" d="100"/>
        </p:scale>
        <p:origin x="12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ags" Target="tags/tag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5EAA-D64B-A54D-9AD6-840407C79D5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A2B-14A6-8F47-B753-A658CA12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hyperlink" Target="http://www.purdue.edu/atc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essibility Statement Part 1" descr="Accessibility Statement Part 1">
            <a:hlinkClick r:id="rId2" tooltip="Microsoft Office Accessibility Instructions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200" y="1137276"/>
            <a:ext cx="5943600" cy="3124200"/>
          </a:xfrm>
          <a:prstGeom prst="rect">
            <a:avLst/>
          </a:prstGeom>
        </p:spPr>
      </p:pic>
      <p:pic>
        <p:nvPicPr>
          <p:cNvPr id="4" name="Accessibility Statement Part 2" descr="Accessibility Statement Part 2">
            <a:hlinkClick r:id="rId4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24200" y="4555798"/>
            <a:ext cx="59436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75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7533"/>
            <a:ext cx="12192000" cy="5207000"/>
          </a:xfrm>
          <a:prstGeom prst="rect">
            <a:avLst/>
          </a:prstGeom>
        </p:spPr>
      </p:pic>
      <p:sp>
        <p:nvSpPr>
          <p:cNvPr id="9" name="Ross-Ade Green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Two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2090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36" y="5989760"/>
            <a:ext cx="1404862" cy="4195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8633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oss-Ade Green Bar"/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Ross-Ade Green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294448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ss-Ade Green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49994" y="603474"/>
            <a:ext cx="8384325" cy="5370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 hasCustomPrompt="1"/>
          </p:nvPr>
        </p:nvSpPr>
        <p:spPr>
          <a:xfrm>
            <a:off x="2248427" y="1633361"/>
            <a:ext cx="8393775" cy="459843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accent4"/>
                </a:solidFill>
                <a:latin typeface="Impact"/>
                <a:cs typeface="Impac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Subhead Impact Regular 24 Point Ross-Ade Green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2243949" y="2229020"/>
            <a:ext cx="8382487" cy="2793277"/>
          </a:xfrm>
        </p:spPr>
        <p:txBody>
          <a:bodyPr lIns="0" tIns="0" rIns="0" bIns="0" numCol="2" spcCol="274320" anchor="t" anchorCtr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oss-Ade Green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50661" y="602584"/>
            <a:ext cx="8501919" cy="520168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2247900" y="1701191"/>
            <a:ext cx="3340100" cy="2938462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7"/>
            <a:ext cx="5025248" cy="429767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4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Ross-Ade Green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2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1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oss-Ade Green Bar"/>
          <p:cNvSpPr/>
          <p:nvPr userDrawn="1"/>
        </p:nvSpPr>
        <p:spPr>
          <a:xfrm>
            <a:off x="1620879" y="0"/>
            <a:ext cx="93837" cy="981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48647" y="602354"/>
            <a:ext cx="8503933" cy="531947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5" name="Chart" descr="Description of 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2247899" y="1706131"/>
            <a:ext cx="3385257" cy="3206218"/>
          </a:xfrm>
        </p:spPr>
        <p:txBody>
          <a:bodyPr lIns="0" tIns="0" rIns="0" bIns="0" anchor="ctr" anchorCtr="1"/>
          <a:lstStyle>
            <a:lvl1pPr marL="0" indent="0" algn="ctr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5006960" cy="384048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4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Impact Regular 24 Point Ross-Ade Green</a:t>
            </a:r>
            <a:endParaRPr lang="en-US" dirty="0"/>
          </a:p>
        </p:txBody>
      </p:sp>
      <p:sp>
        <p:nvSpPr>
          <p:cNvPr id="1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74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ss-Ade Green Bar 1"/>
          <p:cNvSpPr/>
          <p:nvPr userDrawn="1"/>
        </p:nvSpPr>
        <p:spPr>
          <a:xfrm>
            <a:off x="0" y="1"/>
            <a:ext cx="12192000" cy="5683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7" name="Ross-Ade Green Bar 2"/>
          <p:cNvSpPr/>
          <p:nvPr userDrawn="1"/>
        </p:nvSpPr>
        <p:spPr>
          <a:xfrm>
            <a:off x="0" y="5254626"/>
            <a:ext cx="12192000" cy="16033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676400" y="5503333"/>
            <a:ext cx="98071" cy="1130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1501"/>
            <a:ext cx="12192000" cy="4676775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2247900" y="5652618"/>
            <a:ext cx="7991732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>
                    <a:lumMod val="95000"/>
                  </a:schemeClr>
                </a:solidFill>
                <a:latin typeface=""/>
              </a:rPr>
              <a:t>Picture caption. Arial</a:t>
            </a:r>
            <a:r>
              <a:rPr lang="en-US" b="1" i="0" baseline="0" dirty="0">
                <a:solidFill>
                  <a:schemeClr val="bg1">
                    <a:lumMod val="95000"/>
                  </a:schemeClr>
                </a:solidFill>
                <a:latin typeface=""/>
              </a:rPr>
              <a:t> Bold 18 pt. minimum. Short description of picture, up to 3 lines of copy. Short description of picture, up to 3 lines of copy. Short description of picture, up to 3 lines of copy.</a:t>
            </a:r>
            <a:endParaRPr lang="en-US" b="1" i="0" dirty="0">
              <a:solidFill>
                <a:schemeClr val="bg1">
                  <a:lumMod val="9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4526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56">
          <p15:clr>
            <a:srgbClr val="FBAE40"/>
          </p15:clr>
        </p15:guide>
        <p15:guide id="4" pos="14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ss-Ade Green Background"/>
          <p:cNvSpPr/>
          <p:nvPr userDrawn="1"/>
        </p:nvSpPr>
        <p:spPr>
          <a:xfrm>
            <a:off x="0" y="1133077"/>
            <a:ext cx="12192000" cy="57261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Black Bar 1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37174" y="600077"/>
            <a:ext cx="9263304" cy="52794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11" name="Black Bar 2"/>
          <p:cNvSpPr/>
          <p:nvPr userDrawn="1"/>
        </p:nvSpPr>
        <p:spPr>
          <a:xfrm>
            <a:off x="1823306" y="1693863"/>
            <a:ext cx="105127" cy="3563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roof Point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247900" y="1862668"/>
            <a:ext cx="7462660" cy="1219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latin typeface="Impact"/>
              </a:defRPr>
            </a:lvl1pPr>
          </a:lstStyle>
          <a:p>
            <a:pPr lvl="0"/>
            <a:r>
              <a:rPr lang="en-US" dirty="0"/>
              <a:t>Proof Point</a:t>
            </a:r>
          </a:p>
        </p:txBody>
      </p:sp>
      <p:sp>
        <p:nvSpPr>
          <p:cNvPr id="16" name="Proof Point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2251577" y="3081338"/>
            <a:ext cx="7466189" cy="72531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5200" cap="all">
                <a:latin typeface="Impact"/>
              </a:defRPr>
            </a:lvl1pPr>
          </a:lstStyle>
          <a:p>
            <a:pPr lvl="0"/>
            <a:r>
              <a:rPr lang="en-US"/>
              <a:t>Or Statistic</a:t>
            </a:r>
            <a:endParaRPr lang="en-US" dirty="0"/>
          </a:p>
        </p:txBody>
      </p:sp>
      <p:sp>
        <p:nvSpPr>
          <p:cNvPr id="18" name="Proof Point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76" y="3810528"/>
            <a:ext cx="7458983" cy="11176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3771789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10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7533"/>
            <a:ext cx="12192000" cy="5207000"/>
          </a:xfrm>
          <a:prstGeom prst="rect">
            <a:avLst/>
          </a:prstGeom>
        </p:spPr>
      </p:pic>
      <p:sp>
        <p:nvSpPr>
          <p:cNvPr id="9" name="Bell Tower Brick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Three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2090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89" y="5985036"/>
            <a:ext cx="1404862" cy="4195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1876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Bell Tower Brick Bar"/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5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Bell Tower Brick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74585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Bell Tower Brick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49994" y="603474"/>
            <a:ext cx="8384325" cy="5370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 hasCustomPrompt="1"/>
          </p:nvPr>
        </p:nvSpPr>
        <p:spPr>
          <a:xfrm>
            <a:off x="2248427" y="1633361"/>
            <a:ext cx="8393775" cy="459843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accent5"/>
                </a:solidFill>
                <a:latin typeface="Impact"/>
                <a:cs typeface="Impac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Subhead Impact Regular 24 Point Bell Tower Brick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2243949" y="2229020"/>
            <a:ext cx="8382487" cy="2793277"/>
          </a:xfrm>
        </p:spPr>
        <p:txBody>
          <a:bodyPr lIns="0" tIns="0" rIns="0" bIns="0" numCol="2" spcCol="274320" anchor="t" anchorCtr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70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7533"/>
            <a:ext cx="12192000" cy="52070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207461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4016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  <a:p>
            <a:pPr lvl="0"/>
            <a:r>
              <a:rPr lang="en-US" dirty="0"/>
              <a:t>Month, Day, Year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36" y="5989760"/>
            <a:ext cx="1404862" cy="4195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 userDrawn="1"/>
        </p:nvSpPr>
        <p:spPr>
          <a:xfrm>
            <a:off x="8867274" y="5823284"/>
            <a:ext cx="1720515" cy="766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50" y="5996538"/>
            <a:ext cx="2344085" cy="4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ell Tower Brick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50661" y="602584"/>
            <a:ext cx="8501919" cy="520168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2247900" y="1701191"/>
            <a:ext cx="3340100" cy="2938462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661605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5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</a:t>
            </a:r>
            <a:r>
              <a:rPr lang="en-US" dirty="0" err="1"/>
              <a:t>pt</a:t>
            </a:r>
            <a:r>
              <a:rPr lang="en-US" dirty="0"/>
              <a:t> Bell Tower Brick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16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10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Bell Tower Brick Bar"/>
          <p:cNvSpPr/>
          <p:nvPr userDrawn="1"/>
        </p:nvSpPr>
        <p:spPr>
          <a:xfrm>
            <a:off x="1620879" y="0"/>
            <a:ext cx="93837" cy="9810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48647" y="602354"/>
            <a:ext cx="8503933" cy="531947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5" name="Chart" descr="Description of 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2247899" y="1706131"/>
            <a:ext cx="3385257" cy="3206218"/>
          </a:xfrm>
        </p:spPr>
        <p:txBody>
          <a:bodyPr lIns="0" tIns="0" rIns="0" bIns="0" anchor="ctr" anchorCtr="1"/>
          <a:lstStyle>
            <a:lvl1pPr marL="0" indent="0" algn="ctr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661605" cy="488586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5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</a:t>
            </a:r>
            <a:r>
              <a:rPr lang="en-US" dirty="0" err="1"/>
              <a:t>pt</a:t>
            </a:r>
            <a:r>
              <a:rPr lang="en-US" dirty="0"/>
              <a:t> Bell Tower Brick</a:t>
            </a:r>
          </a:p>
        </p:txBody>
      </p:sp>
      <p:sp>
        <p:nvSpPr>
          <p:cNvPr id="1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44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ll Tower Brick Bar1"/>
          <p:cNvSpPr/>
          <p:nvPr userDrawn="1"/>
        </p:nvSpPr>
        <p:spPr>
          <a:xfrm>
            <a:off x="0" y="1"/>
            <a:ext cx="12192000" cy="5683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7" name="Bell Tower Brick Bar 2"/>
          <p:cNvSpPr/>
          <p:nvPr userDrawn="1"/>
        </p:nvSpPr>
        <p:spPr>
          <a:xfrm>
            <a:off x="0" y="5254626"/>
            <a:ext cx="12192000" cy="1603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676400" y="5503333"/>
            <a:ext cx="98071" cy="1130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1501"/>
            <a:ext cx="12192000" cy="4676775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2247900" y="5652618"/>
            <a:ext cx="7991732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>
                    <a:lumMod val="95000"/>
                  </a:schemeClr>
                </a:solidFill>
                <a:latin typeface=""/>
              </a:rPr>
              <a:t>Picture caption. Arial</a:t>
            </a:r>
            <a:r>
              <a:rPr lang="en-US" b="1" i="0" baseline="0" dirty="0">
                <a:solidFill>
                  <a:schemeClr val="bg1">
                    <a:lumMod val="95000"/>
                  </a:schemeClr>
                </a:solidFill>
                <a:latin typeface=""/>
              </a:rPr>
              <a:t> Bold 18 pt. minimum. Short description of picture, up to 3 lines of copy. Short description of picture, up to 3 lines of copy. Short description of picture, up to 3 lines of copy.</a:t>
            </a:r>
            <a:endParaRPr lang="en-US" b="1" i="0" dirty="0">
              <a:solidFill>
                <a:schemeClr val="bg1">
                  <a:lumMod val="9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2372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56">
          <p15:clr>
            <a:srgbClr val="FBAE40"/>
          </p15:clr>
        </p15:guide>
        <p15:guide id="4" pos="14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ll Tower Brick Background"/>
          <p:cNvSpPr/>
          <p:nvPr userDrawn="1"/>
        </p:nvSpPr>
        <p:spPr>
          <a:xfrm>
            <a:off x="0" y="1133077"/>
            <a:ext cx="12192000" cy="572611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Black Bar 1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37174" y="600077"/>
            <a:ext cx="9263304" cy="52794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11" name="Black Bar 2"/>
          <p:cNvSpPr/>
          <p:nvPr userDrawn="1"/>
        </p:nvSpPr>
        <p:spPr>
          <a:xfrm>
            <a:off x="1823306" y="1693863"/>
            <a:ext cx="105127" cy="3563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roof Point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247900" y="1862668"/>
            <a:ext cx="7462660" cy="1219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latin typeface="Impact"/>
              </a:defRPr>
            </a:lvl1pPr>
          </a:lstStyle>
          <a:p>
            <a:pPr lvl="0"/>
            <a:r>
              <a:rPr lang="en-US" dirty="0"/>
              <a:t>Proof Point</a:t>
            </a:r>
          </a:p>
        </p:txBody>
      </p:sp>
      <p:sp>
        <p:nvSpPr>
          <p:cNvPr id="16" name="Proof Point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2251577" y="3081338"/>
            <a:ext cx="7466189" cy="72531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5200" cap="all">
                <a:latin typeface="Impact"/>
              </a:defRPr>
            </a:lvl1pPr>
          </a:lstStyle>
          <a:p>
            <a:pPr lvl="0"/>
            <a:r>
              <a:rPr lang="en-US"/>
              <a:t>Or Statistic</a:t>
            </a:r>
            <a:endParaRPr lang="en-US" dirty="0"/>
          </a:p>
        </p:txBody>
      </p:sp>
      <p:sp>
        <p:nvSpPr>
          <p:cNvPr id="18" name="Proof Point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76" y="3810528"/>
            <a:ext cx="7458983" cy="11176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3629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1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7533"/>
            <a:ext cx="12192000" cy="5207000"/>
          </a:xfrm>
          <a:prstGeom prst="rect">
            <a:avLst/>
          </a:prstGeom>
        </p:spPr>
      </p:pic>
      <p:sp>
        <p:nvSpPr>
          <p:cNvPr id="9" name="Ever True Blue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Four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2090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36" y="5989760"/>
            <a:ext cx="1404862" cy="4195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26414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Section On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Ever True Blue Bar"/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3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Ever True Blue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418372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Ever True Blue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49994" y="603474"/>
            <a:ext cx="8384325" cy="5370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 hasCustomPrompt="1"/>
          </p:nvPr>
        </p:nvSpPr>
        <p:spPr>
          <a:xfrm>
            <a:off x="2248427" y="1633361"/>
            <a:ext cx="8393775" cy="459843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accent3"/>
                </a:solidFill>
                <a:latin typeface="Impact"/>
                <a:cs typeface="Impac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Subhead Impact Regular 24 Point Ever True Blue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2243949" y="2229020"/>
            <a:ext cx="8382487" cy="2793277"/>
          </a:xfrm>
        </p:spPr>
        <p:txBody>
          <a:bodyPr lIns="0" tIns="0" rIns="0" bIns="0" numCol="2" spcCol="274320" anchor="t" anchorCtr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45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Ever True Blue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50661" y="602584"/>
            <a:ext cx="8501919" cy="520168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2247900" y="1701191"/>
            <a:ext cx="3340100" cy="2938462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805792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3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Ever True Blue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105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Ever True Blue Bar"/>
          <p:cNvSpPr/>
          <p:nvPr userDrawn="1"/>
        </p:nvSpPr>
        <p:spPr>
          <a:xfrm>
            <a:off x="1620879" y="0"/>
            <a:ext cx="93837" cy="981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48647" y="602354"/>
            <a:ext cx="8503933" cy="531947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5" name="Chart" descr="Description of 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2247899" y="1706131"/>
            <a:ext cx="3385257" cy="3206218"/>
          </a:xfrm>
        </p:spPr>
        <p:txBody>
          <a:bodyPr lIns="0" tIns="0" rIns="0" bIns="0" anchor="ctr" anchorCtr="1"/>
          <a:lstStyle>
            <a:lvl1pPr marL="0" indent="0" algn="ctr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796648" cy="488586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3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Ever True Blue</a:t>
            </a:r>
          </a:p>
        </p:txBody>
      </p:sp>
      <p:sp>
        <p:nvSpPr>
          <p:cNvPr id="1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2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ver True Blue Bar 1"/>
          <p:cNvSpPr/>
          <p:nvPr userDrawn="1"/>
        </p:nvSpPr>
        <p:spPr>
          <a:xfrm>
            <a:off x="0" y="1"/>
            <a:ext cx="12192000" cy="5683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7" name="Ever True Blue Bar 2"/>
          <p:cNvSpPr/>
          <p:nvPr userDrawn="1"/>
        </p:nvSpPr>
        <p:spPr>
          <a:xfrm>
            <a:off x="0" y="5254626"/>
            <a:ext cx="12192000" cy="16033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676400" y="5503333"/>
            <a:ext cx="98071" cy="1130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1501"/>
            <a:ext cx="12192000" cy="4676775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2247900" y="5652618"/>
            <a:ext cx="7991732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>
                    <a:lumMod val="95000"/>
                  </a:schemeClr>
                </a:solidFill>
                <a:latin typeface=""/>
              </a:rPr>
              <a:t>Picture caption. Arial</a:t>
            </a:r>
            <a:r>
              <a:rPr lang="en-US" b="1" i="0" baseline="0" dirty="0">
                <a:solidFill>
                  <a:schemeClr val="bg1">
                    <a:lumMod val="95000"/>
                  </a:schemeClr>
                </a:solidFill>
                <a:latin typeface=""/>
              </a:rPr>
              <a:t> Bold 18 pt. minimum. Short description of picture, up to 3 lines of copy. Short description of picture, up to 3 lines of copy. Short description of picture, up to 3 lines of copy.</a:t>
            </a:r>
            <a:endParaRPr lang="en-US" b="1" i="0" dirty="0">
              <a:solidFill>
                <a:schemeClr val="bg1">
                  <a:lumMod val="9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75412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56">
          <p15:clr>
            <a:srgbClr val="FBAE40"/>
          </p15:clr>
        </p15:guide>
        <p15:guide id="4" pos="14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1872"/>
            <a:ext cx="12192000" cy="52070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One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300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4" y="5989760"/>
            <a:ext cx="1404862" cy="4195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4376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ver True Blue Background"/>
          <p:cNvSpPr/>
          <p:nvPr userDrawn="1"/>
        </p:nvSpPr>
        <p:spPr>
          <a:xfrm>
            <a:off x="0" y="1133077"/>
            <a:ext cx="12192000" cy="57261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Black Bar 1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37174" y="600077"/>
            <a:ext cx="9263304" cy="52794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11" name="Black Bar 2"/>
          <p:cNvSpPr/>
          <p:nvPr userDrawn="1"/>
        </p:nvSpPr>
        <p:spPr>
          <a:xfrm>
            <a:off x="1823306" y="1693863"/>
            <a:ext cx="105127" cy="3563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roof Point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247900" y="1862668"/>
            <a:ext cx="7462660" cy="1219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latin typeface="Impact"/>
              </a:defRPr>
            </a:lvl1pPr>
          </a:lstStyle>
          <a:p>
            <a:pPr lvl="0"/>
            <a:r>
              <a:rPr lang="en-US" dirty="0"/>
              <a:t>Proof Point</a:t>
            </a:r>
          </a:p>
        </p:txBody>
      </p:sp>
      <p:sp>
        <p:nvSpPr>
          <p:cNvPr id="16" name="Proof Point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2251577" y="3081338"/>
            <a:ext cx="7466189" cy="72531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5200" cap="all">
                <a:latin typeface="Impact"/>
              </a:defRPr>
            </a:lvl1pPr>
          </a:lstStyle>
          <a:p>
            <a:pPr lvl="0"/>
            <a:r>
              <a:rPr lang="en-US"/>
              <a:t>Or Statistic</a:t>
            </a:r>
            <a:endParaRPr lang="en-US" dirty="0"/>
          </a:p>
        </p:txBody>
      </p:sp>
      <p:sp>
        <p:nvSpPr>
          <p:cNvPr id="18" name="Proof Point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76" y="3810528"/>
            <a:ext cx="7458983" cy="11176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318357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10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1872"/>
            <a:ext cx="12192000" cy="55499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84057" y="1478617"/>
            <a:ext cx="124180" cy="27577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Concluding Head"/>
          <p:cNvSpPr>
            <a:spLocks noGrp="1"/>
          </p:cNvSpPr>
          <p:nvPr>
            <p:ph type="title" hasCustomPrompt="1"/>
          </p:nvPr>
        </p:nvSpPr>
        <p:spPr>
          <a:xfrm>
            <a:off x="2321986" y="2071159"/>
            <a:ext cx="6799437" cy="829733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0" i="0" cap="all">
                <a:solidFill>
                  <a:schemeClr val="bg1"/>
                </a:solidFill>
                <a:latin typeface="Impac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Concluding Text"/>
          <p:cNvSpPr>
            <a:spLocks noGrp="1"/>
          </p:cNvSpPr>
          <p:nvPr>
            <p:ph type="body" sz="half" idx="2" hasCustomPrompt="1"/>
          </p:nvPr>
        </p:nvSpPr>
        <p:spPr>
          <a:xfrm>
            <a:off x="2321981" y="3219451"/>
            <a:ext cx="6799440" cy="1016880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 conclusion, thank-you message or contact information could go here. Arial Regular 18 point minimum.</a:t>
            </a:r>
          </a:p>
        </p:txBody>
      </p:sp>
      <p:pic>
        <p:nvPicPr>
          <p:cNvPr id="3" name="An Equal Access/Equal Opportunity University" descr="An Equal Access/Equal Opportunity University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082" y="6589379"/>
            <a:ext cx="647700" cy="1809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867274" y="5823284"/>
            <a:ext cx="1720515" cy="766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50" y="5996538"/>
            <a:ext cx="2344085" cy="4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orient="horz" pos="4032">
          <p15:clr>
            <a:srgbClr val="FBAE40"/>
          </p15:clr>
        </p15:guide>
        <p15:guide id="5" pos="14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Digital Headline Gold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  <p:sp>
        <p:nvSpPr>
          <p:cNvPr id="8" name="Campus Gold Bar"/>
          <p:cNvSpPr/>
          <p:nvPr userDrawn="1"/>
        </p:nvSpPr>
        <p:spPr>
          <a:xfrm>
            <a:off x="809227" y="0"/>
            <a:ext cx="93837" cy="981076"/>
          </a:xfrm>
          <a:prstGeom prst="rect">
            <a:avLst/>
          </a:prstGeom>
          <a:solidFill>
            <a:srgbClr val="CFB9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345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49994" y="603474"/>
            <a:ext cx="8384325" cy="5370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 hasCustomPrompt="1"/>
          </p:nvPr>
        </p:nvSpPr>
        <p:spPr>
          <a:xfrm>
            <a:off x="2248427" y="1633361"/>
            <a:ext cx="8393775" cy="459843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Impact"/>
                <a:cs typeface="Impac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Subhead Impact Regular 24 Point Digital Headline Gold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2243949" y="2229020"/>
            <a:ext cx="8382487" cy="2793277"/>
          </a:xfrm>
        </p:spPr>
        <p:txBody>
          <a:bodyPr lIns="0" tIns="0" rIns="0" bIns="0" numCol="2" spcCol="274320" anchor="t" anchorCtr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809227" y="0"/>
            <a:ext cx="93837" cy="981076"/>
          </a:xfrm>
          <a:prstGeom prst="rect">
            <a:avLst/>
          </a:prstGeom>
          <a:solidFill>
            <a:srgbClr val="CFB9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1241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50661" y="602584"/>
            <a:ext cx="8501919" cy="520168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2247900" y="1701191"/>
            <a:ext cx="3340100" cy="2938462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778360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Headline Gold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Campus Gold Bar"/>
          <p:cNvSpPr/>
          <p:nvPr userDrawn="1"/>
        </p:nvSpPr>
        <p:spPr>
          <a:xfrm>
            <a:off x="809227" y="0"/>
            <a:ext cx="93837" cy="981076"/>
          </a:xfrm>
          <a:prstGeom prst="rect">
            <a:avLst/>
          </a:prstGeom>
          <a:solidFill>
            <a:srgbClr val="CFB9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272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1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Campus Gold Bar"/>
          <p:cNvSpPr/>
          <p:nvPr userDrawn="1"/>
        </p:nvSpPr>
        <p:spPr>
          <a:xfrm>
            <a:off x="809227" y="0"/>
            <a:ext cx="93837" cy="981076"/>
          </a:xfrm>
          <a:prstGeom prst="rect">
            <a:avLst/>
          </a:prstGeom>
          <a:solidFill>
            <a:srgbClr val="CFB9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48647" y="602354"/>
            <a:ext cx="8503933" cy="531947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5" name="Chart" descr="Description of 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2247899" y="1706131"/>
            <a:ext cx="3385257" cy="3206218"/>
          </a:xfrm>
        </p:spPr>
        <p:txBody>
          <a:bodyPr lIns="0" tIns="0" rIns="0" bIns="0" anchor="ctr" anchorCtr="1"/>
          <a:lstStyle>
            <a:lvl1pPr marL="0" indent="0" algn="ctr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3" y="1636776"/>
            <a:ext cx="4769216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Headline Gold</a:t>
            </a:r>
          </a:p>
        </p:txBody>
      </p:sp>
      <p:sp>
        <p:nvSpPr>
          <p:cNvPr id="1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mpus Gold Bar 1"/>
          <p:cNvSpPr/>
          <p:nvPr userDrawn="1"/>
        </p:nvSpPr>
        <p:spPr>
          <a:xfrm>
            <a:off x="0" y="1"/>
            <a:ext cx="12192000" cy="5683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7" name="Campus Gold Bar 2"/>
          <p:cNvSpPr/>
          <p:nvPr userDrawn="1"/>
        </p:nvSpPr>
        <p:spPr>
          <a:xfrm>
            <a:off x="0" y="5254626"/>
            <a:ext cx="12192000" cy="160337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676400" y="5503333"/>
            <a:ext cx="98071" cy="1130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1501"/>
            <a:ext cx="12192000" cy="4676775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2247900" y="5652618"/>
            <a:ext cx="7991732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>
                <a:solidFill>
                  <a:schemeClr val="tx1"/>
                </a:solidFill>
                <a:latin typeface="Arial" charset="0"/>
              </a:rPr>
              <a:t>Picture caption. Arial Bold 18 pt. minimum. Short description of picture, up to 3 lines of copy. Short description of picture, up to 3 lines of copy. Short description of picture, up to 3 lines of copy. </a:t>
            </a:r>
            <a:br>
              <a:rPr lang="en-US" b="1" i="0" baseline="0" dirty="0">
                <a:solidFill>
                  <a:schemeClr val="tx1"/>
                </a:solidFill>
                <a:latin typeface="Arial" charset="0"/>
              </a:rPr>
            </a:br>
            <a:r>
              <a:rPr lang="en-US" b="1" i="0" baseline="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33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56">
          <p15:clr>
            <a:srgbClr val="FBAE40"/>
          </p15:clr>
        </p15:guide>
        <p15:guide id="4" pos="14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mpus Gold Background"/>
          <p:cNvSpPr/>
          <p:nvPr userDrawn="1"/>
        </p:nvSpPr>
        <p:spPr>
          <a:xfrm>
            <a:off x="0" y="1133077"/>
            <a:ext cx="12192000" cy="572611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Black Bar 1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37174" y="600077"/>
            <a:ext cx="9263304" cy="52794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1" name="Black Bar 2"/>
          <p:cNvSpPr/>
          <p:nvPr userDrawn="1"/>
        </p:nvSpPr>
        <p:spPr>
          <a:xfrm>
            <a:off x="1637361" y="1662028"/>
            <a:ext cx="105127" cy="3563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roof Point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247900" y="1862668"/>
            <a:ext cx="7462660" cy="1219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latin typeface="Impact"/>
              </a:defRPr>
            </a:lvl1pPr>
          </a:lstStyle>
          <a:p>
            <a:pPr lvl="0"/>
            <a:r>
              <a:rPr lang="en-US" dirty="0"/>
              <a:t>Proof Point</a:t>
            </a:r>
          </a:p>
        </p:txBody>
      </p:sp>
      <p:sp>
        <p:nvSpPr>
          <p:cNvPr id="16" name="Proof Point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2251577" y="3081338"/>
            <a:ext cx="7466189" cy="72531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5200" cap="all">
                <a:latin typeface="Impact"/>
              </a:defRPr>
            </a:lvl1pPr>
          </a:lstStyle>
          <a:p>
            <a:pPr lvl="0"/>
            <a:r>
              <a:rPr lang="en-US"/>
              <a:t>Or Statistic</a:t>
            </a:r>
            <a:endParaRPr lang="en-US" dirty="0"/>
          </a:p>
        </p:txBody>
      </p:sp>
      <p:sp>
        <p:nvSpPr>
          <p:cNvPr id="18" name="Proof Point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76" y="3810528"/>
            <a:ext cx="7458983" cy="11176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4817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10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7E35-53ED-5E4E-9D20-AC891FED6640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0DB3-FFB6-DA49-A752-B59EFFE07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179714" y="395784"/>
            <a:ext cx="10179772" cy="668034"/>
          </a:xfrm>
        </p:spPr>
        <p:txBody>
          <a:bodyPr/>
          <a:lstStyle/>
          <a:p>
            <a:r>
              <a:rPr lang="en-US" sz="4800" b="1" i="1" dirty="0">
                <a:latin typeface="Acumin Pro ExtraCondensed" panose="020B0508020202020204" pitchFamily="34" charset="0"/>
              </a:rPr>
              <a:t>2024-25 Goals Management and Annual Review Timeline </a:t>
            </a:r>
          </a:p>
        </p:txBody>
      </p:sp>
      <p:graphicFrame>
        <p:nvGraphicFramePr>
          <p:cNvPr id="47" name="Timeline Table" title="2020-21 Goals Management Time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8027"/>
              </p:ext>
            </p:extLst>
          </p:nvPr>
        </p:nvGraphicFramePr>
        <p:xfrm>
          <a:off x="493298" y="1508898"/>
          <a:ext cx="11165303" cy="456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623">
                  <a:extLst>
                    <a:ext uri="{9D8B030D-6E8A-4147-A177-3AD203B41FA5}">
                      <a16:colId xmlns:a16="http://schemas.microsoft.com/office/drawing/2014/main" val="406500384"/>
                    </a:ext>
                  </a:extLst>
                </a:gridCol>
                <a:gridCol w="175547">
                  <a:extLst>
                    <a:ext uri="{9D8B030D-6E8A-4147-A177-3AD203B41FA5}">
                      <a16:colId xmlns:a16="http://schemas.microsoft.com/office/drawing/2014/main" val="597043283"/>
                    </a:ext>
                  </a:extLst>
                </a:gridCol>
                <a:gridCol w="2092623">
                  <a:extLst>
                    <a:ext uri="{9D8B030D-6E8A-4147-A177-3AD203B41FA5}">
                      <a16:colId xmlns:a16="http://schemas.microsoft.com/office/drawing/2014/main" val="866994181"/>
                    </a:ext>
                  </a:extLst>
                </a:gridCol>
                <a:gridCol w="175547">
                  <a:extLst>
                    <a:ext uri="{9D8B030D-6E8A-4147-A177-3AD203B41FA5}">
                      <a16:colId xmlns:a16="http://schemas.microsoft.com/office/drawing/2014/main" val="1256112894"/>
                    </a:ext>
                  </a:extLst>
                </a:gridCol>
                <a:gridCol w="2092623">
                  <a:extLst>
                    <a:ext uri="{9D8B030D-6E8A-4147-A177-3AD203B41FA5}">
                      <a16:colId xmlns:a16="http://schemas.microsoft.com/office/drawing/2014/main" val="4082427685"/>
                    </a:ext>
                  </a:extLst>
                </a:gridCol>
                <a:gridCol w="175547">
                  <a:extLst>
                    <a:ext uri="{9D8B030D-6E8A-4147-A177-3AD203B41FA5}">
                      <a16:colId xmlns:a16="http://schemas.microsoft.com/office/drawing/2014/main" val="3387690025"/>
                    </a:ext>
                  </a:extLst>
                </a:gridCol>
                <a:gridCol w="2092623">
                  <a:extLst>
                    <a:ext uri="{9D8B030D-6E8A-4147-A177-3AD203B41FA5}">
                      <a16:colId xmlns:a16="http://schemas.microsoft.com/office/drawing/2014/main" val="932947525"/>
                    </a:ext>
                  </a:extLst>
                </a:gridCol>
                <a:gridCol w="175547">
                  <a:extLst>
                    <a:ext uri="{9D8B030D-6E8A-4147-A177-3AD203B41FA5}">
                      <a16:colId xmlns:a16="http://schemas.microsoft.com/office/drawing/2014/main" val="2482672906"/>
                    </a:ext>
                  </a:extLst>
                </a:gridCol>
                <a:gridCol w="2092623">
                  <a:extLst>
                    <a:ext uri="{9D8B030D-6E8A-4147-A177-3AD203B41FA5}">
                      <a16:colId xmlns:a16="http://schemas.microsoft.com/office/drawing/2014/main" val="348756025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Acumin Pro Semibold" panose="020B07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  <a:cs typeface="Arial" panose="020B0604020202020204" pitchFamily="34" charset="0"/>
                        </a:rPr>
                        <a:t>May 1, 2024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  <a:cs typeface="Arial" panose="020B0604020202020204" pitchFamily="34" charset="0"/>
                        </a:rPr>
                        <a:t>April  30, 2025</a:t>
                      </a: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chemeClr val="tx1"/>
                        </a:solidFill>
                        <a:latin typeface="Acumin Pro Black" panose="020B09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  <a:cs typeface="Arial" panose="020B0604020202020204" pitchFamily="34" charset="0"/>
                        </a:rPr>
                        <a:t>March 3, 2025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  <a:cs typeface="Arial" panose="020B0604020202020204" pitchFamily="34" charset="0"/>
                        </a:rPr>
                        <a:t>March  17, 2025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cumin Pro Semibold" panose="020B07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bg1"/>
                        </a:solidFill>
                        <a:latin typeface="Acumin Pro Semibold" panose="020B07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March 18,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 2025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–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April 4, 2025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cumin Pro Semibold" panose="020B0704020202020204" pitchFamily="34" charset="0"/>
                        <a:ea typeface="+mn-ea"/>
                        <a:cs typeface="+mn-cs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Acumin Pro Semibold" panose="020B07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April 7, 2025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April 30, 2025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Acumin Pro Semibold" panose="020B0704020202020204" pitchFamily="34" charset="0"/>
                        <a:ea typeface="+mn-ea"/>
                        <a:cs typeface="+mn-cs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9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rgbClr val="CFB991"/>
                        </a:solidFill>
                        <a:latin typeface="Acumin Pro Semibold" panose="020B07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May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 1, 2025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–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May 23,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cumin Pro Black" panose="020B0904020202020204" pitchFamily="34" charset="0"/>
                        </a:rPr>
                        <a:t>2025</a:t>
                      </a:r>
                      <a:endParaRPr lang="en-US" sz="1800" b="1" kern="1200" dirty="0">
                        <a:solidFill>
                          <a:srgbClr val="CFB991"/>
                        </a:solidFill>
                        <a:latin typeface="Acumin Pro Semibold" panose="020B0704020202020204" pitchFamily="34" charset="0"/>
                        <a:ea typeface="+mn-ea"/>
                        <a:cs typeface="+mn-cs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B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914858"/>
                  </a:ext>
                </a:extLst>
              </a:tr>
              <a:tr h="6617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Create</a:t>
                      </a:r>
                      <a:r>
                        <a:rPr lang="en-US" sz="2000" baseline="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 and</a:t>
                      </a:r>
                      <a:br>
                        <a:rPr lang="en-US" sz="2000" baseline="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</a:br>
                      <a:r>
                        <a:rPr lang="en-US" sz="2000" baseline="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Update </a:t>
                      </a:r>
                      <a: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Goals </a:t>
                      </a:r>
                    </a:p>
                  </a:txBody>
                  <a:tcPr marL="0" marR="0" marT="91440" marB="91440" anchor="ctr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Employee </a:t>
                      </a:r>
                      <a:b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Self-Assessment</a:t>
                      </a:r>
                    </a:p>
                  </a:txBody>
                  <a:tcPr marL="64008" marR="64008" anchor="ctr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Manager’s </a:t>
                      </a:r>
                      <a:b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Assessment</a:t>
                      </a:r>
                    </a:p>
                  </a:txBody>
                  <a:tcPr marL="64008" marR="64008" anchor="ctr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Unit Calibration Sessions</a:t>
                      </a:r>
                    </a:p>
                  </a:txBody>
                  <a:tcPr marL="64008" marR="64008" anchor="ctr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cumin Pro Semibold" panose="020B0704020202020204" pitchFamily="34" charset="0"/>
                      </a:endParaRPr>
                    </a:p>
                  </a:txBody>
                  <a:tcPr marL="64008" marR="64008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FB991"/>
                          </a:solidFill>
                          <a:latin typeface="Acumin Pro Condensed Semibold" panose="020B0706020202020204" pitchFamily="34" charset="0"/>
                        </a:rPr>
                        <a:t>Performance Review Meetings</a:t>
                      </a:r>
                    </a:p>
                  </a:txBody>
                  <a:tcPr marL="64008" marR="64008" anchor="ctr">
                    <a:lnL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26385"/>
                  </a:ext>
                </a:extLst>
              </a:tr>
              <a:tr h="13526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18288" marB="18288"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18288" marB="18288"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18288" marB="18288"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18288" marB="18288"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45720" marR="45720" marT="18288" marB="18288"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18288" marB="18288">
                    <a:lnT w="762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923602"/>
                  </a:ext>
                </a:extLst>
              </a:tr>
              <a:tr h="2535248"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dirty="0">
                          <a:latin typeface="Acumin Pro" panose="020B0504020202020204" pitchFamily="34" charset="0"/>
                          <a:cs typeface="Arial" panose="020B0604020202020204" pitchFamily="34" charset="0"/>
                        </a:rPr>
                        <a:t>Enter annual performance goals  and development objectives into SuccessFactors</a:t>
                      </a:r>
                    </a:p>
                    <a:p>
                      <a:pPr marL="177800" indent="-1778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300" dirty="0">
                          <a:latin typeface="Acumin Pro" panose="020B0504020202020204" pitchFamily="34" charset="0"/>
                          <a:cs typeface="Arial" panose="020B0604020202020204" pitchFamily="34" charset="0"/>
                        </a:rPr>
                        <a:t>Edit and update goals throughout the performance period </a:t>
                      </a:r>
                    </a:p>
                  </a:txBody>
                  <a:tcPr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cumin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Acumin Pro" panose="020B0504020202020204" pitchFamily="34" charset="0"/>
                          <a:cs typeface="Arial" panose="020B0604020202020204" pitchFamily="34" charset="0"/>
                        </a:rPr>
                        <a:t>Rate each goal</a:t>
                      </a:r>
                    </a:p>
                    <a:p>
                      <a:pPr marL="177800" indent="-1778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Acumin Pro" panose="020B0504020202020204" pitchFamily="34" charset="0"/>
                          <a:cs typeface="Arial" panose="020B0604020202020204" pitchFamily="34" charset="0"/>
                        </a:rPr>
                        <a:t>Rate each competency</a:t>
                      </a:r>
                    </a:p>
                    <a:p>
                      <a:pPr marL="177800" indent="-1778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Acumin Pro" panose="020B0504020202020204" pitchFamily="34" charset="0"/>
                          <a:cs typeface="Arial" panose="020B0604020202020204" pitchFamily="34" charset="0"/>
                        </a:rPr>
                        <a:t>Enter comments</a:t>
                      </a:r>
                    </a:p>
                  </a:txBody>
                  <a:tcPr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cumin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Acumin Pro" panose="020B0504020202020204" pitchFamily="34" charset="0"/>
                          <a:cs typeface="Arial" panose="020B0604020202020204" pitchFamily="34" charset="0"/>
                        </a:rPr>
                        <a:t>Rate each goal</a:t>
                      </a:r>
                    </a:p>
                    <a:p>
                      <a:pPr marL="177800" indent="-1778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Acumin Pro" panose="020B0504020202020204" pitchFamily="34" charset="0"/>
                          <a:cs typeface="Arial" panose="020B0604020202020204" pitchFamily="34" charset="0"/>
                        </a:rPr>
                        <a:t>Rate each competency</a:t>
                      </a:r>
                    </a:p>
                    <a:p>
                      <a:pPr marL="177800" indent="-1778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Acumin Pro" panose="020B0504020202020204" pitchFamily="34" charset="0"/>
                          <a:cs typeface="Arial" panose="020B0604020202020204" pitchFamily="34" charset="0"/>
                        </a:rPr>
                        <a:t>Enter comments</a:t>
                      </a:r>
                    </a:p>
                  </a:txBody>
                  <a:tcPr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cumin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cumin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Ensure compliance, analyze trends, discuss development strategies</a:t>
                      </a:r>
                    </a:p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Managers will initiate one-on-one annual review meetings after unit calibration sessions are completed.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cumin Pro" panose="020B05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cumin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cumin Pro" panose="020B05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Managers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Acumin Pro" panose="020B05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meet with employees to have annual performance review discussions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cumin Pro" panose="020B05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>
                    <a:lnL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FB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905743"/>
                  </a:ext>
                </a:extLst>
              </a:tr>
            </a:tbl>
          </a:graphicData>
        </a:graphic>
      </p:graphicFrame>
      <p:sp>
        <p:nvSpPr>
          <p:cNvPr id="61" name="Step 1"/>
          <p:cNvSpPr/>
          <p:nvPr/>
        </p:nvSpPr>
        <p:spPr>
          <a:xfrm>
            <a:off x="287935" y="1305012"/>
            <a:ext cx="410725" cy="410725"/>
          </a:xfrm>
          <a:prstGeom prst="ellipse">
            <a:avLst/>
          </a:prstGeom>
          <a:solidFill>
            <a:srgbClr val="555960"/>
          </a:solidFill>
          <a:ln w="38100">
            <a:solidFill>
              <a:srgbClr val="8E6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7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Step 2"/>
          <p:cNvSpPr/>
          <p:nvPr/>
        </p:nvSpPr>
        <p:spPr>
          <a:xfrm>
            <a:off x="2630148" y="1313576"/>
            <a:ext cx="410725" cy="410725"/>
          </a:xfrm>
          <a:prstGeom prst="ellipse">
            <a:avLst/>
          </a:prstGeom>
          <a:solidFill>
            <a:srgbClr val="555960"/>
          </a:solidFill>
          <a:ln w="38100">
            <a:solidFill>
              <a:srgbClr val="8E6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7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Step 3"/>
          <p:cNvSpPr/>
          <p:nvPr/>
        </p:nvSpPr>
        <p:spPr>
          <a:xfrm>
            <a:off x="4913675" y="1313576"/>
            <a:ext cx="410725" cy="410725"/>
          </a:xfrm>
          <a:prstGeom prst="ellipse">
            <a:avLst/>
          </a:prstGeom>
          <a:solidFill>
            <a:srgbClr val="555960"/>
          </a:solidFill>
          <a:ln w="38100">
            <a:solidFill>
              <a:srgbClr val="8E6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7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Step 4"/>
          <p:cNvSpPr/>
          <p:nvPr/>
        </p:nvSpPr>
        <p:spPr>
          <a:xfrm>
            <a:off x="9427901" y="1313576"/>
            <a:ext cx="410725" cy="410725"/>
          </a:xfrm>
          <a:prstGeom prst="ellipse">
            <a:avLst/>
          </a:prstGeom>
          <a:solidFill>
            <a:srgbClr val="555960"/>
          </a:solidFill>
          <a:ln w="38100">
            <a:solidFill>
              <a:srgbClr val="8E6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7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Step 5"/>
          <p:cNvSpPr/>
          <p:nvPr/>
        </p:nvSpPr>
        <p:spPr>
          <a:xfrm>
            <a:off x="7197202" y="1301592"/>
            <a:ext cx="410725" cy="410725"/>
          </a:xfrm>
          <a:prstGeom prst="ellipse">
            <a:avLst/>
          </a:prstGeom>
          <a:solidFill>
            <a:srgbClr val="555960"/>
          </a:solidFill>
          <a:ln w="38100">
            <a:solidFill>
              <a:srgbClr val="8E6F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7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" name="Straight Connector 1" title="Straight Connector"/>
          <p:cNvCxnSpPr/>
          <p:nvPr/>
        </p:nvCxnSpPr>
        <p:spPr>
          <a:xfrm>
            <a:off x="1513371" y="2361056"/>
            <a:ext cx="0" cy="2743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2" title="Straight Connector"/>
          <p:cNvCxnSpPr/>
          <p:nvPr/>
        </p:nvCxnSpPr>
        <p:spPr>
          <a:xfrm>
            <a:off x="3786701" y="2361056"/>
            <a:ext cx="0" cy="2743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3" title="Straight Connector"/>
          <p:cNvCxnSpPr/>
          <p:nvPr/>
        </p:nvCxnSpPr>
        <p:spPr>
          <a:xfrm>
            <a:off x="6051646" y="2361056"/>
            <a:ext cx="0" cy="2743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4" title="Straight Connector"/>
          <p:cNvCxnSpPr/>
          <p:nvPr/>
        </p:nvCxnSpPr>
        <p:spPr>
          <a:xfrm>
            <a:off x="8316591" y="2361056"/>
            <a:ext cx="0" cy="2743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5" title="Straight Connector"/>
          <p:cNvCxnSpPr/>
          <p:nvPr/>
        </p:nvCxnSpPr>
        <p:spPr>
          <a:xfrm>
            <a:off x="10581536" y="2361056"/>
            <a:ext cx="0" cy="2743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80457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urdue Brand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8E0E"/>
      </a:accent1>
      <a:accent2>
        <a:srgbClr val="98700D"/>
      </a:accent2>
      <a:accent3>
        <a:srgbClr val="5B6870"/>
      </a:accent3>
      <a:accent4>
        <a:srgbClr val="849E2A"/>
      </a:accent4>
      <a:accent5>
        <a:srgbClr val="B3601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-2" id="{7421AC99-6475-4996-88C8-146B445C135E}" vid="{E01E5BDE-1527-47A2-955D-A3080EC9C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BRAND-PPT-TEMPLATE_WideScreen_Embedded-Brand-Fonts_Cross-Platform_Black</Template>
  <TotalTime>1350</TotalTime>
  <Words>140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Wingdings</vt:lpstr>
      <vt:lpstr>Impact</vt:lpstr>
      <vt:lpstr>Acumin Pro ExtraCondensed</vt:lpstr>
      <vt:lpstr>Acumin Pro Semibold</vt:lpstr>
      <vt:lpstr>Acumin Pro</vt:lpstr>
      <vt:lpstr>Acumin Pro Condensed Semibold</vt:lpstr>
      <vt:lpstr>Arial</vt:lpstr>
      <vt:lpstr>Calibri</vt:lpstr>
      <vt:lpstr>Acumin Pro Black</vt:lpstr>
      <vt:lpstr>Office Theme</vt:lpstr>
      <vt:lpstr>2024-25 Goals Management and Annual Review Timeline 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Strawsma, Christine M</dc:creator>
  <cp:lastModifiedBy>Adeniyi, Adedayo O</cp:lastModifiedBy>
  <cp:revision>26</cp:revision>
  <dcterms:created xsi:type="dcterms:W3CDTF">2020-10-22T00:32:56Z</dcterms:created>
  <dcterms:modified xsi:type="dcterms:W3CDTF">2024-04-26T13:54:28Z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A121E9AB-FFC8-4287-B677-D8E261D2E859</vt:lpwstr>
  </property>
  <property fmtid="{D5CDD505-2E9C-101B-9397-08002B2CF9AE}" pid="3" name="ArticulatePath">
    <vt:lpwstr>2023-24 Goals Management and Annual Review Timeline</vt:lpwstr>
  </property>
  <property fmtid="{D5CDD505-2E9C-101B-9397-08002B2CF9AE}" pid="4" name="MSIP_Label_4044bd30-2ed7-4c9d-9d12-46200872a97b_Enabled">
    <vt:lpwstr>true</vt:lpwstr>
  </property>
  <property fmtid="{D5CDD505-2E9C-101B-9397-08002B2CF9AE}" pid="5" name="MSIP_Label_4044bd30-2ed7-4c9d-9d12-46200872a97b_SetDate">
    <vt:lpwstr>2024-03-21T15:40:13Z</vt:lpwstr>
  </property>
  <property fmtid="{D5CDD505-2E9C-101B-9397-08002B2CF9AE}" pid="6" name="MSIP_Label_4044bd30-2ed7-4c9d-9d12-46200872a97b_Method">
    <vt:lpwstr>Standard</vt:lpwstr>
  </property>
  <property fmtid="{D5CDD505-2E9C-101B-9397-08002B2CF9AE}" pid="7" name="MSIP_Label_4044bd30-2ed7-4c9d-9d12-46200872a97b_Name">
    <vt:lpwstr>defa4170-0d19-0005-0004-bc88714345d2</vt:lpwstr>
  </property>
  <property fmtid="{D5CDD505-2E9C-101B-9397-08002B2CF9AE}" pid="8" name="MSIP_Label_4044bd30-2ed7-4c9d-9d12-46200872a97b_SiteId">
    <vt:lpwstr>4130bd39-7c53-419c-b1e5-8758d6d63f21</vt:lpwstr>
  </property>
  <property fmtid="{D5CDD505-2E9C-101B-9397-08002B2CF9AE}" pid="9" name="MSIP_Label_4044bd30-2ed7-4c9d-9d12-46200872a97b_ActionId">
    <vt:lpwstr>b443f241-cfd8-44c3-8c09-ca23ec9bc16f</vt:lpwstr>
  </property>
  <property fmtid="{D5CDD505-2E9C-101B-9397-08002B2CF9AE}" pid="10" name="MSIP_Label_4044bd30-2ed7-4c9d-9d12-46200872a97b_ContentBits">
    <vt:lpwstr>0</vt:lpwstr>
  </property>
</Properties>
</file>